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7" r:id="rId4"/>
    <p:sldId id="260" r:id="rId5"/>
    <p:sldId id="263" r:id="rId6"/>
    <p:sldId id="264" r:id="rId7"/>
    <p:sldId id="270" r:id="rId8"/>
    <p:sldId id="258" r:id="rId9"/>
    <p:sldId id="265" r:id="rId10"/>
    <p:sldId id="268" r:id="rId11"/>
    <p:sldId id="259" r:id="rId12"/>
    <p:sldId id="269" r:id="rId13"/>
    <p:sldId id="261" r:id="rId14"/>
    <p:sldId id="266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8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53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5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30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2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6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4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C4D7-9842-4CBD-A975-F9343FF481F8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6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5D0D6-2DAF-4E19-BBEA-639E1B36A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Algorithme génétique et POO/OOP</a:t>
            </a:r>
          </a:p>
        </p:txBody>
      </p:sp>
    </p:spTree>
    <p:extLst>
      <p:ext uri="{BB962C8B-B14F-4D97-AF65-F5344CB8AC3E}">
        <p14:creationId xmlns:p14="http://schemas.microsoft.com/office/powerpoint/2010/main" val="19221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87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E7E91-6F70-4897-9F25-C3D6FEA2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Mutation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C65219-BBAE-4E25-9B0D-01C64417D102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1</a:t>
            </a:r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085383C6-4D05-4A63-99BD-0720B498C962}"/>
              </a:ext>
            </a:extLst>
          </p:cNvPr>
          <p:cNvSpPr/>
          <p:nvPr/>
        </p:nvSpPr>
        <p:spPr>
          <a:xfrm rot="16200000">
            <a:off x="252729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EEEE9B-2624-43BF-A396-A733EB6E7BE4}"/>
              </a:ext>
            </a:extLst>
          </p:cNvPr>
          <p:cNvSpPr/>
          <p:nvPr/>
        </p:nvSpPr>
        <p:spPr>
          <a:xfrm>
            <a:off x="3382817" y="1843273"/>
            <a:ext cx="271318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 en un individu proche de l’individu 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FE2A9F-2547-4042-B22D-3701402DF7F1}"/>
              </a:ext>
            </a:extLst>
          </p:cNvPr>
          <p:cNvSpPr txBox="1"/>
          <p:nvPr/>
        </p:nvSpPr>
        <p:spPr>
          <a:xfrm>
            <a:off x="838200" y="2946400"/>
            <a:ext cx="916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ajoute souvent un terme de contrôle pour que le nouvel individu ne s’éloigne pas trop de la population global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AAF421-B665-492D-9442-32FECE85F950}"/>
              </a:ext>
            </a:extLst>
          </p:cNvPr>
          <p:cNvSpPr txBox="1"/>
          <p:nvPr/>
        </p:nvSpPr>
        <p:spPr>
          <a:xfrm>
            <a:off x="655782" y="3971636"/>
            <a:ext cx="593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  <a:r>
              <a:rPr lang="fr-FR" dirty="0" err="1"/>
              <a:t>Xf</a:t>
            </a:r>
            <a:r>
              <a:rPr lang="fr-FR" dirty="0"/>
              <a:t> = </a:t>
            </a:r>
            <a:r>
              <a:rPr lang="fr-FR" dirty="0" err="1"/>
              <a:t>Xf</a:t>
            </a:r>
            <a:r>
              <a:rPr lang="fr-FR" dirty="0"/>
              <a:t> + b(distance caractéristique </a:t>
            </a:r>
            <a:r>
              <a:rPr lang="fr-FR" dirty="0" err="1"/>
              <a:t>inter-individu</a:t>
            </a:r>
            <a:r>
              <a:rPr lang="fr-FR" dirty="0"/>
              <a:t>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D6ADBA-349E-47C4-A920-850F62A2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2" y="4443004"/>
            <a:ext cx="6336145" cy="218487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277590F-CE54-46E1-8E96-902B1FCBF51E}"/>
              </a:ext>
            </a:extLst>
          </p:cNvPr>
          <p:cNvSpPr txBox="1"/>
          <p:nvPr/>
        </p:nvSpPr>
        <p:spPr>
          <a:xfrm>
            <a:off x="6271491" y="4443004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 est un opérateur de bruit </a:t>
            </a:r>
          </a:p>
        </p:txBody>
      </p:sp>
    </p:spTree>
    <p:extLst>
      <p:ext uri="{BB962C8B-B14F-4D97-AF65-F5344CB8AC3E}">
        <p14:creationId xmlns:p14="http://schemas.microsoft.com/office/powerpoint/2010/main" val="2314103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98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8F424-F065-4328-B0B8-5142E6AF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9" y="247874"/>
            <a:ext cx="10515600" cy="732155"/>
          </a:xfrm>
        </p:spPr>
        <p:txBody>
          <a:bodyPr/>
          <a:lstStyle/>
          <a:p>
            <a:r>
              <a:rPr lang="fr-FR" dirty="0"/>
              <a:t>Sélection des survivants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550E1A-3E00-405C-BB2E-01819BF6F25A}"/>
              </a:ext>
            </a:extLst>
          </p:cNvPr>
          <p:cNvSpPr txBox="1"/>
          <p:nvPr/>
        </p:nvSpPr>
        <p:spPr>
          <a:xfrm>
            <a:off x="284085" y="1393794"/>
            <a:ext cx="70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Motivation : On veut garder une population constante dans le cas général</a:t>
            </a:r>
          </a:p>
        </p:txBody>
      </p:sp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7D5580D6-48E8-47EB-B29F-11111844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93460"/>
              </p:ext>
            </p:extLst>
          </p:nvPr>
        </p:nvGraphicFramePr>
        <p:xfrm>
          <a:off x="604668" y="2176891"/>
          <a:ext cx="10982664" cy="386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332">
                  <a:extLst>
                    <a:ext uri="{9D8B030D-6E8A-4147-A177-3AD203B41FA5}">
                      <a16:colId xmlns:a16="http://schemas.microsoft.com/office/drawing/2014/main" val="3834218433"/>
                    </a:ext>
                  </a:extLst>
                </a:gridCol>
                <a:gridCol w="5491332">
                  <a:extLst>
                    <a:ext uri="{9D8B030D-6E8A-4147-A177-3AD203B41FA5}">
                      <a16:colId xmlns:a16="http://schemas.microsoft.com/office/drawing/2014/main" val="21836092"/>
                    </a:ext>
                  </a:extLst>
                </a:gridCol>
              </a:tblGrid>
              <a:tr h="56116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l’âge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79507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336200"/>
                  </a:ext>
                </a:extLst>
              </a:tr>
            </a:tbl>
          </a:graphicData>
        </a:graphic>
      </p:graphicFrame>
      <p:pic>
        <p:nvPicPr>
          <p:cNvPr id="2050" name="Picture 2" descr="Age Based Selection">
            <a:extLst>
              <a:ext uri="{FF2B5EF4-FFF2-40B4-BE49-F238E27FC236}">
                <a16:creationId xmlns:a16="http://schemas.microsoft.com/office/drawing/2014/main" id="{046FC851-4816-496C-84AD-F94C3331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08" y="3150769"/>
            <a:ext cx="5093505" cy="25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Based Selection">
            <a:extLst>
              <a:ext uri="{FF2B5EF4-FFF2-40B4-BE49-F238E27FC236}">
                <a16:creationId xmlns:a16="http://schemas.microsoft.com/office/drawing/2014/main" id="{47E2DB98-C2BC-4BF6-A6E2-2CD0B489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19" y="3150769"/>
            <a:ext cx="5093505" cy="25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9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579F6-E2C2-460C-982D-5991B64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allez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DE605-3028-4960-93E9-B5E6D3508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Memetic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 err="1"/>
              <a:t>Scatter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2E1AD1-EA66-4645-A5FA-18449FFC3E49}"/>
              </a:ext>
            </a:extLst>
          </p:cNvPr>
          <p:cNvSpPr txBox="1"/>
          <p:nvPr/>
        </p:nvSpPr>
        <p:spPr>
          <a:xfrm>
            <a:off x="399496" y="2889227"/>
            <a:ext cx="836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Littérature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https://link.springer.com/content/pdf/10.1007%2F978-3-540-39930-8.pdf</a:t>
            </a:r>
          </a:p>
        </p:txBody>
      </p:sp>
    </p:spTree>
    <p:extLst>
      <p:ext uri="{BB962C8B-B14F-4D97-AF65-F5344CB8AC3E}">
        <p14:creationId xmlns:p14="http://schemas.microsoft.com/office/powerpoint/2010/main" val="387794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E0801-7798-4AEC-9519-C49997DC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POO/OOP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550BA-D991-457C-99B8-B55346807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Programmation orientée objet en Python les bases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4A0E5B5-6740-4E12-9BC8-05C25FBE268E}"/>
              </a:ext>
            </a:extLst>
          </p:cNvPr>
          <p:cNvGrpSpPr/>
          <p:nvPr/>
        </p:nvGrpSpPr>
        <p:grpSpPr>
          <a:xfrm>
            <a:off x="237292" y="2478934"/>
            <a:ext cx="8089963" cy="1305582"/>
            <a:chOff x="175148" y="2354647"/>
            <a:chExt cx="7460865" cy="1305582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C66AEE18-DD5E-4B5E-A201-268E8D11D652}"/>
                </a:ext>
              </a:extLst>
            </p:cNvPr>
            <p:cNvGrpSpPr/>
            <p:nvPr/>
          </p:nvGrpSpPr>
          <p:grpSpPr>
            <a:xfrm>
              <a:off x="175148" y="2354647"/>
              <a:ext cx="4134024" cy="1305582"/>
              <a:chOff x="326069" y="2610034"/>
              <a:chExt cx="4432362" cy="1305582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6C537ED8-AB36-4400-864D-3A082BC03B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2698"/>
              <a:stretch/>
            </p:blipFill>
            <p:spPr>
              <a:xfrm>
                <a:off x="326069" y="2610034"/>
                <a:ext cx="4432362" cy="1305581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678F9D79-69CA-4AF3-B543-2341C1449C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310"/>
              <a:stretch/>
            </p:blipFill>
            <p:spPr>
              <a:xfrm>
                <a:off x="1373589" y="3719198"/>
                <a:ext cx="2821526" cy="196418"/>
              </a:xfrm>
              <a:prstGeom prst="rect">
                <a:avLst/>
              </a:prstGeom>
            </p:spPr>
          </p:pic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B1AA744-30CF-440D-A97B-91C5A27AA1EC}"/>
                </a:ext>
              </a:extLst>
            </p:cNvPr>
            <p:cNvSpPr txBox="1"/>
            <p:nvPr/>
          </p:nvSpPr>
          <p:spPr>
            <a:xfrm>
              <a:off x="4309172" y="2369429"/>
              <a:ext cx="3105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Définition d’une classe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F8AA6F5-59D4-400D-BACF-775565793E81}"/>
                </a:ext>
              </a:extLst>
            </p:cNvPr>
            <p:cNvSpPr txBox="1"/>
            <p:nvPr/>
          </p:nvSpPr>
          <p:spPr>
            <a:xfrm>
              <a:off x="4309172" y="2913233"/>
              <a:ext cx="33268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Création d’un objet, une instance de cette classe</a:t>
              </a: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4FA6F44C-C3B9-4885-8FD0-C21165A99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92" y="3858322"/>
            <a:ext cx="8277225" cy="287095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0C3EA66-8C79-4FBC-B8FF-1966865EB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26" b="5408"/>
          <a:stretch/>
        </p:blipFill>
        <p:spPr>
          <a:xfrm>
            <a:off x="5673583" y="6364885"/>
            <a:ext cx="5915025" cy="3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6EA06-3DB0-4A6C-BBD3-1CEDC813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POO/OOP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643D5-95BE-4CBF-9637-29CEF00F2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avantages:</a:t>
            </a:r>
          </a:p>
          <a:p>
            <a:r>
              <a:rPr lang="fr-FR" dirty="0"/>
              <a:t>Réutilisabilité</a:t>
            </a:r>
          </a:p>
          <a:p>
            <a:r>
              <a:rPr lang="fr-FR" dirty="0"/>
              <a:t>Maintenance du code</a:t>
            </a:r>
          </a:p>
          <a:p>
            <a:r>
              <a:rPr lang="fr-FR" dirty="0"/>
              <a:t>Avantage de conception</a:t>
            </a:r>
          </a:p>
          <a:p>
            <a:r>
              <a:rPr lang="fr-FR" dirty="0"/>
              <a:t>Décomposition en sous-problème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Ici:</a:t>
            </a:r>
          </a:p>
          <a:p>
            <a:r>
              <a:rPr lang="fr-FR" dirty="0"/>
              <a:t>Redondance des variables</a:t>
            </a:r>
          </a:p>
        </p:txBody>
      </p:sp>
    </p:spTree>
    <p:extLst>
      <p:ext uri="{BB962C8B-B14F-4D97-AF65-F5344CB8AC3E}">
        <p14:creationId xmlns:p14="http://schemas.microsoft.com/office/powerpoint/2010/main" val="303772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D37BB-2EFF-4A93-950C-9CC6F7F0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4" y="172963"/>
            <a:ext cx="10515600" cy="732155"/>
          </a:xfrm>
        </p:spPr>
        <p:txBody>
          <a:bodyPr>
            <a:normAutofit/>
          </a:bodyPr>
          <a:lstStyle/>
          <a:p>
            <a:r>
              <a:rPr lang="fr-FR" dirty="0"/>
              <a:t>Algorithme génétique :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1679C-4EE9-43E9-8BFD-418F68820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80" y="1673206"/>
            <a:ext cx="10515600" cy="4351338"/>
          </a:xfrm>
        </p:spPr>
        <p:txBody>
          <a:bodyPr/>
          <a:lstStyle/>
          <a:p>
            <a:r>
              <a:rPr lang="fr-FR" dirty="0"/>
              <a:t>Problème d’optimisation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816AE7-8F1C-4C13-8029-B2C4FB85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 t="3330" r="3905" b="3928"/>
          <a:stretch/>
        </p:blipFill>
        <p:spPr>
          <a:xfrm>
            <a:off x="310717" y="2245478"/>
            <a:ext cx="4325022" cy="32067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B6D99F-3E64-4C7B-806C-8557CCF98599}"/>
              </a:ext>
            </a:extLst>
          </p:cNvPr>
          <p:cNvSpPr txBox="1"/>
          <p:nvPr/>
        </p:nvSpPr>
        <p:spPr>
          <a:xfrm>
            <a:off x="5069150" y="2370338"/>
            <a:ext cx="4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Minimiser/Maximiser la fonction f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A96294-27D8-4474-A937-39792A836C35}"/>
              </a:ext>
            </a:extLst>
          </p:cNvPr>
          <p:cNvSpPr txBox="1"/>
          <p:nvPr/>
        </p:nvSpPr>
        <p:spPr>
          <a:xfrm>
            <a:off x="5246703" y="2885243"/>
            <a:ext cx="545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Enjeu : La fonction f est inconnue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E7389A-E465-4209-B769-5FBEA2D98435}"/>
              </a:ext>
            </a:extLst>
          </p:cNvPr>
          <p:cNvSpPr txBox="1"/>
          <p:nvPr/>
        </p:nvSpPr>
        <p:spPr>
          <a:xfrm>
            <a:off x="5601810" y="3329126"/>
            <a:ext cx="575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descente de gradient ou la descente de gradient ne fonctionne pas (i.e. converge vers un minimum local)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666249-9208-40FC-AC55-54F97BD2DC36}"/>
              </a:ext>
            </a:extLst>
          </p:cNvPr>
          <p:cNvSpPr txBox="1"/>
          <p:nvPr/>
        </p:nvSpPr>
        <p:spPr>
          <a:xfrm>
            <a:off x="5788241" y="4492101"/>
            <a:ext cx="556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Méthode du « Good-</a:t>
            </a:r>
            <a:r>
              <a:rPr lang="fr-FR" dirty="0" err="1"/>
              <a:t>enough</a:t>
            </a:r>
            <a:r>
              <a:rPr lang="fr-FR" dirty="0"/>
              <a:t> » «  Fast-</a:t>
            </a:r>
            <a:r>
              <a:rPr lang="fr-FR" dirty="0" err="1"/>
              <a:t>enough</a:t>
            </a:r>
            <a:r>
              <a:rPr lang="fr-FR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0553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65A8-7DA2-47C6-A9B1-BC3C7C33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1C11-5FC3-40F8-8769-957FAA82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4" y="2006353"/>
            <a:ext cx="289545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E79333-1FE4-4024-BEA5-D40628DA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52" y="2006353"/>
            <a:ext cx="725009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20C1A3-1951-420D-BB32-7EE965996E57}"/>
              </a:ext>
            </a:extLst>
          </p:cNvPr>
          <p:cNvSpPr txBox="1"/>
          <p:nvPr/>
        </p:nvSpPr>
        <p:spPr>
          <a:xfrm>
            <a:off x="838200" y="6076764"/>
            <a:ext cx="221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Charles Darwin</a:t>
            </a:r>
          </a:p>
        </p:txBody>
      </p:sp>
    </p:spTree>
    <p:extLst>
      <p:ext uri="{BB962C8B-B14F-4D97-AF65-F5344CB8AC3E}">
        <p14:creationId xmlns:p14="http://schemas.microsoft.com/office/powerpoint/2010/main" val="279530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7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F3675-6A7F-4EB3-922C-DB03E511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Population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0C3DC21-0A6A-4842-8E99-7248CB711608}"/>
              </a:ext>
            </a:extLst>
          </p:cNvPr>
          <p:cNvSpPr/>
          <p:nvPr/>
        </p:nvSpPr>
        <p:spPr>
          <a:xfrm>
            <a:off x="838200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6658585-EECD-4D11-A93B-00A48587CE9F}"/>
              </a:ext>
            </a:extLst>
          </p:cNvPr>
          <p:cNvSpPr/>
          <p:nvPr/>
        </p:nvSpPr>
        <p:spPr>
          <a:xfrm>
            <a:off x="3018126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E37DEED-D3B9-4288-8BFD-2C7240C18B66}"/>
              </a:ext>
            </a:extLst>
          </p:cNvPr>
          <p:cNvSpPr/>
          <p:nvPr/>
        </p:nvSpPr>
        <p:spPr>
          <a:xfrm>
            <a:off x="9489947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3D6489-90D9-4E2E-B6F6-82182163DEA0}"/>
              </a:ext>
            </a:extLst>
          </p:cNvPr>
          <p:cNvSpPr/>
          <p:nvPr/>
        </p:nvSpPr>
        <p:spPr>
          <a:xfrm>
            <a:off x="7340464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C7F970D-232E-4708-ABE0-D630F45A3CCD}"/>
              </a:ext>
            </a:extLst>
          </p:cNvPr>
          <p:cNvSpPr/>
          <p:nvPr/>
        </p:nvSpPr>
        <p:spPr>
          <a:xfrm>
            <a:off x="5190981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2348CE5-6410-47C4-AD68-5BD08B41D831}"/>
              </a:ext>
            </a:extLst>
          </p:cNvPr>
          <p:cNvSpPr/>
          <p:nvPr/>
        </p:nvSpPr>
        <p:spPr>
          <a:xfrm>
            <a:off x="1076809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10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9A71289-CF02-4B66-A4FD-A8C150222F1D}"/>
              </a:ext>
            </a:extLst>
          </p:cNvPr>
          <p:cNvSpPr/>
          <p:nvPr/>
        </p:nvSpPr>
        <p:spPr>
          <a:xfrm>
            <a:off x="3256735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-5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71BD0A2-AEDE-4284-A29E-E485700D31F0}"/>
              </a:ext>
            </a:extLst>
          </p:cNvPr>
          <p:cNvSpPr/>
          <p:nvPr/>
        </p:nvSpPr>
        <p:spPr>
          <a:xfrm>
            <a:off x="5435289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13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BFC4B4-26CF-4C82-8321-4702DBE92F2E}"/>
              </a:ext>
            </a:extLst>
          </p:cNvPr>
          <p:cNvSpPr/>
          <p:nvPr/>
        </p:nvSpPr>
        <p:spPr>
          <a:xfrm>
            <a:off x="7579073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45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9A071A-F0B6-4D70-9712-F73AE696E147}"/>
              </a:ext>
            </a:extLst>
          </p:cNvPr>
          <p:cNvSpPr/>
          <p:nvPr/>
        </p:nvSpPr>
        <p:spPr>
          <a:xfrm>
            <a:off x="9764698" y="4383517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6E5056-22DA-4638-B8D4-9A5057C523B8}"/>
              </a:ext>
            </a:extLst>
          </p:cNvPr>
          <p:cNvSpPr/>
          <p:nvPr/>
        </p:nvSpPr>
        <p:spPr>
          <a:xfrm>
            <a:off x="1156708" y="3020607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224A8E-3504-4CBC-873F-1665679108B4}"/>
              </a:ext>
            </a:extLst>
          </p:cNvPr>
          <p:cNvSpPr/>
          <p:nvPr/>
        </p:nvSpPr>
        <p:spPr>
          <a:xfrm>
            <a:off x="5509489" y="3027659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808782-837C-4BCE-A773-7F887FEA542C}"/>
              </a:ext>
            </a:extLst>
          </p:cNvPr>
          <p:cNvSpPr/>
          <p:nvPr/>
        </p:nvSpPr>
        <p:spPr>
          <a:xfrm>
            <a:off x="3336634" y="3038384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006B7E-B815-444D-B736-666A3DBC4A94}"/>
              </a:ext>
            </a:extLst>
          </p:cNvPr>
          <p:cNvSpPr/>
          <p:nvPr/>
        </p:nvSpPr>
        <p:spPr>
          <a:xfrm>
            <a:off x="7658972" y="3020607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959943-3881-4A64-99AE-2A9A9E37441B}"/>
              </a:ext>
            </a:extLst>
          </p:cNvPr>
          <p:cNvSpPr/>
          <p:nvPr/>
        </p:nvSpPr>
        <p:spPr>
          <a:xfrm>
            <a:off x="9808455" y="3038384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</p:spTree>
    <p:extLst>
      <p:ext uri="{BB962C8B-B14F-4D97-AF65-F5344CB8AC3E}">
        <p14:creationId xmlns:p14="http://schemas.microsoft.com/office/powerpoint/2010/main" val="118008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3061-40E0-4163-ADD9-36EC1821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Crossover - Reproduction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6AC45E-3021-4F1D-B66B-BE65DD378397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A4C9986-F1D1-4DA6-85D2-53F3EE15CE0D}"/>
              </a:ext>
            </a:extLst>
          </p:cNvPr>
          <p:cNvSpPr/>
          <p:nvPr/>
        </p:nvSpPr>
        <p:spPr>
          <a:xfrm>
            <a:off x="404090" y="2656073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2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106DEB5-1B2A-4351-9107-361271C8A69F}"/>
              </a:ext>
            </a:extLst>
          </p:cNvPr>
          <p:cNvSpPr/>
          <p:nvPr/>
        </p:nvSpPr>
        <p:spPr>
          <a:xfrm rot="16200000">
            <a:off x="252729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EA5E3EE5-504E-44F6-AE13-91647C3BAA12}"/>
              </a:ext>
            </a:extLst>
          </p:cNvPr>
          <p:cNvSpPr/>
          <p:nvPr/>
        </p:nvSpPr>
        <p:spPr>
          <a:xfrm rot="16200000">
            <a:off x="2527300" y="2798082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D1BFA2-A5E3-4541-BA07-0A4DCA35F522}"/>
              </a:ext>
            </a:extLst>
          </p:cNvPr>
          <p:cNvSpPr txBox="1"/>
          <p:nvPr/>
        </p:nvSpPr>
        <p:spPr>
          <a:xfrm>
            <a:off x="6578211" y="2332907"/>
            <a:ext cx="395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Dépend du problème et principalement de la représentation d’un individu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880E31-CAB8-4A20-B13E-876F6255E69E}"/>
              </a:ext>
            </a:extLst>
          </p:cNvPr>
          <p:cNvSpPr txBox="1"/>
          <p:nvPr/>
        </p:nvSpPr>
        <p:spPr>
          <a:xfrm>
            <a:off x="221673" y="3676073"/>
            <a:ext cx="199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Exemples :</a:t>
            </a:r>
          </a:p>
        </p:txBody>
      </p:sp>
      <p:pic>
        <p:nvPicPr>
          <p:cNvPr id="3074" name="Picture 2" descr="One Point Crossover">
            <a:extLst>
              <a:ext uri="{FF2B5EF4-FFF2-40B4-BE49-F238E27FC236}">
                <a16:creationId xmlns:a16="http://schemas.microsoft.com/office/drawing/2014/main" id="{FC625EB7-A3D5-43E9-B1B1-637AEE27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4126787"/>
            <a:ext cx="4312993" cy="9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 Point Crossover">
            <a:extLst>
              <a:ext uri="{FF2B5EF4-FFF2-40B4-BE49-F238E27FC236}">
                <a16:creationId xmlns:a16="http://schemas.microsoft.com/office/drawing/2014/main" id="{335FBE13-4038-42BC-8440-8EE9A2C0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4136325"/>
            <a:ext cx="4312993" cy="9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form Crossover">
            <a:extLst>
              <a:ext uri="{FF2B5EF4-FFF2-40B4-BE49-F238E27FC236}">
                <a16:creationId xmlns:a16="http://schemas.microsoft.com/office/drawing/2014/main" id="{7348D172-F311-493E-AF6E-E674478F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5319690"/>
            <a:ext cx="4312993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ole Arithmetic Recombination">
            <a:extLst>
              <a:ext uri="{FF2B5EF4-FFF2-40B4-BE49-F238E27FC236}">
                <a16:creationId xmlns:a16="http://schemas.microsoft.com/office/drawing/2014/main" id="{5351EF19-F5A3-4835-867C-7548F341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5341529"/>
            <a:ext cx="5715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1448591-CAE5-49BC-8FF7-4C9C5D7D680B}"/>
              </a:ext>
            </a:extLst>
          </p:cNvPr>
          <p:cNvGrpSpPr/>
          <p:nvPr/>
        </p:nvGrpSpPr>
        <p:grpSpPr>
          <a:xfrm>
            <a:off x="3385892" y="1772480"/>
            <a:ext cx="2870202" cy="1785302"/>
            <a:chOff x="3373579" y="1732437"/>
            <a:chExt cx="2172856" cy="182231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8596230-1863-460D-9862-84598219EE4D}"/>
                </a:ext>
              </a:extLst>
            </p:cNvPr>
            <p:cNvSpPr/>
            <p:nvPr/>
          </p:nvSpPr>
          <p:spPr>
            <a:xfrm>
              <a:off x="3373580" y="1732437"/>
              <a:ext cx="2172855" cy="877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Nouvel individu proche de l’individu 1 et 2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01D7149-63BB-4E00-A48E-08C478FEBF91}"/>
                </a:ext>
              </a:extLst>
            </p:cNvPr>
            <p:cNvSpPr/>
            <p:nvPr/>
          </p:nvSpPr>
          <p:spPr>
            <a:xfrm>
              <a:off x="3373579" y="2677297"/>
              <a:ext cx="2172855" cy="877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Nouvel individu proche de l’individu 1 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984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398F7-16CC-487C-8322-8DCEFF2B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des parents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9761CC0D-FBEB-4713-B93E-98FF7D42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52473"/>
              </p:ext>
            </p:extLst>
          </p:nvPr>
        </p:nvGraphicFramePr>
        <p:xfrm>
          <a:off x="924264" y="1589013"/>
          <a:ext cx="10343472" cy="481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736">
                  <a:extLst>
                    <a:ext uri="{9D8B030D-6E8A-4147-A177-3AD203B41FA5}">
                      <a16:colId xmlns:a16="http://schemas.microsoft.com/office/drawing/2014/main" val="4172835007"/>
                    </a:ext>
                  </a:extLst>
                </a:gridCol>
                <a:gridCol w="5171736">
                  <a:extLst>
                    <a:ext uri="{9D8B030D-6E8A-4147-A177-3AD203B41FA5}">
                      <a16:colId xmlns:a16="http://schemas.microsoft.com/office/drawing/2014/main" val="2605390209"/>
                    </a:ext>
                  </a:extLst>
                </a:gridCol>
              </a:tblGrid>
              <a:tr h="71979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Aléatoire pondéré par 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Tournoi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21216"/>
                  </a:ext>
                </a:extLst>
              </a:tr>
              <a:tr h="409875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On choisit k-individus on prends les 2 meilleurs.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62277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2764FECC-7616-4243-BBCA-59E39B19961E}"/>
              </a:ext>
            </a:extLst>
          </p:cNvPr>
          <p:cNvGrpSpPr/>
          <p:nvPr/>
        </p:nvGrpSpPr>
        <p:grpSpPr>
          <a:xfrm>
            <a:off x="1332204" y="2423604"/>
            <a:ext cx="3932253" cy="3808520"/>
            <a:chOff x="1332205" y="2423604"/>
            <a:chExt cx="3523880" cy="3746377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18FCE57-32A7-4987-B47A-12403F33F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05" y="2740604"/>
              <a:ext cx="343750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E083768-0D87-46A0-A96E-87D56729E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65" y="4577269"/>
              <a:ext cx="338874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6E5CA59-CF33-4BB7-9328-7CB4A3720EA1}"/>
                </a:ext>
              </a:extLst>
            </p:cNvPr>
            <p:cNvSpPr txBox="1"/>
            <p:nvPr/>
          </p:nvSpPr>
          <p:spPr>
            <a:xfrm>
              <a:off x="1332205" y="2423604"/>
              <a:ext cx="3088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Roulette </a:t>
              </a:r>
              <a:r>
                <a:rPr lang="fr-FR" dirty="0" err="1"/>
                <a:t>wheel</a:t>
              </a:r>
              <a:r>
                <a:rPr lang="fr-FR" dirty="0"/>
                <a:t> </a:t>
              </a:r>
              <a:r>
                <a:rPr lang="fr-FR" dirty="0" err="1"/>
                <a:t>selection</a:t>
              </a:r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8B4605A-B992-421F-8BE1-CAF91EF1F610}"/>
                </a:ext>
              </a:extLst>
            </p:cNvPr>
            <p:cNvSpPr txBox="1"/>
            <p:nvPr/>
          </p:nvSpPr>
          <p:spPr>
            <a:xfrm>
              <a:off x="1332205" y="4280984"/>
              <a:ext cx="352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Stochastic</a:t>
              </a:r>
              <a:r>
                <a:rPr lang="fr-FR" dirty="0"/>
                <a:t> Universal Sampling (SUS)</a:t>
              </a:r>
            </a:p>
          </p:txBody>
        </p:sp>
      </p:grpSp>
      <p:pic>
        <p:nvPicPr>
          <p:cNvPr id="1030" name="Picture 6" descr="Tournament Selection">
            <a:extLst>
              <a:ext uri="{FF2B5EF4-FFF2-40B4-BE49-F238E27FC236}">
                <a16:creationId xmlns:a16="http://schemas.microsoft.com/office/drawing/2014/main" id="{69410F62-ADC3-4C5A-B95B-62D9817A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1" y="2922943"/>
            <a:ext cx="4748205" cy="27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5879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1513</TotalTime>
  <Words>325</Words>
  <Application>Microsoft Office PowerPoint</Application>
  <PresentationFormat>Grand écran</PresentationFormat>
  <Paragraphs>84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Automatants</vt:lpstr>
      <vt:lpstr>Algorithme génétique et POO/OOP</vt:lpstr>
      <vt:lpstr>POO/OOP</vt:lpstr>
      <vt:lpstr>POO/OOP</vt:lpstr>
      <vt:lpstr>Algorithme génétique : Introduction</vt:lpstr>
      <vt:lpstr>Principe</vt:lpstr>
      <vt:lpstr>Implémentation</vt:lpstr>
      <vt:lpstr>Population</vt:lpstr>
      <vt:lpstr>Crossover - Reproduction</vt:lpstr>
      <vt:lpstr>Sélection des parents</vt:lpstr>
      <vt:lpstr>Implémentation</vt:lpstr>
      <vt:lpstr>Mutation</vt:lpstr>
      <vt:lpstr>Implémentation</vt:lpstr>
      <vt:lpstr>Sélection des survivants</vt:lpstr>
      <vt:lpstr>Pour allez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génétique et OOP</dc:title>
  <dc:creator>Thomas Lemercier (Student at CentraleSupelec)</dc:creator>
  <cp:lastModifiedBy>Thomas Lemercier (Student at CentraleSupelec)</cp:lastModifiedBy>
  <cp:revision>27</cp:revision>
  <dcterms:created xsi:type="dcterms:W3CDTF">2021-03-02T11:26:40Z</dcterms:created>
  <dcterms:modified xsi:type="dcterms:W3CDTF">2021-05-19T20:59:58Z</dcterms:modified>
</cp:coreProperties>
</file>